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1" r:id="rId6"/>
    <p:sldId id="268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CAEF"/>
    <a:srgbClr val="2A719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8" autoAdjust="0"/>
    <p:restoredTop sz="94660"/>
  </p:normalViewPr>
  <p:slideViewPr>
    <p:cSldViewPr snapToGrid="0">
      <p:cViewPr>
        <p:scale>
          <a:sx n="69" d="100"/>
          <a:sy n="69" d="100"/>
        </p:scale>
        <p:origin x="-1860" y="-10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02EDC-E086-4F88-ADD8-8A80F0233FA7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4CED2-EA8A-40A2-B4D7-5DE0843BB4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94563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4CED2-EA8A-40A2-B4D7-5DE0843BB48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93059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4CED2-EA8A-40A2-B4D7-5DE0843BB48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9904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4CED2-EA8A-40A2-B4D7-5DE0843BB48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2186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4CED2-EA8A-40A2-B4D7-5DE0843BB48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01408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4CED2-EA8A-40A2-B4D7-5DE0843BB48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1551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4CED2-EA8A-40A2-B4D7-5DE0843BB48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8267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4CED2-EA8A-40A2-B4D7-5DE0843BB48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59029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4CED2-EA8A-40A2-B4D7-5DE0843BB48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534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4CED2-EA8A-40A2-B4D7-5DE0843BB48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265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4CED2-EA8A-40A2-B4D7-5DE0843BB48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7503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765B-3D2A-4833-9188-428F8D0E1DF9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EC4B-9168-4E8A-AC31-69EEB2B96B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412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765B-3D2A-4833-9188-428F8D0E1DF9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EC4B-9168-4E8A-AC31-69EEB2B96B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241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765B-3D2A-4833-9188-428F8D0E1DF9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EC4B-9168-4E8A-AC31-69EEB2B96B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0196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765B-3D2A-4833-9188-428F8D0E1DF9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EC4B-9168-4E8A-AC31-69EEB2B96B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965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765B-3D2A-4833-9188-428F8D0E1DF9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EC4B-9168-4E8A-AC31-69EEB2B96B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6911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765B-3D2A-4833-9188-428F8D0E1DF9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EC4B-9168-4E8A-AC31-69EEB2B96B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6527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765B-3D2A-4833-9188-428F8D0E1DF9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EC4B-9168-4E8A-AC31-69EEB2B96B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28965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765B-3D2A-4833-9188-428F8D0E1DF9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EC4B-9168-4E8A-AC31-69EEB2B96B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1114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765B-3D2A-4833-9188-428F8D0E1DF9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EC4B-9168-4E8A-AC31-69EEB2B96B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84586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765B-3D2A-4833-9188-428F8D0E1DF9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EC4B-9168-4E8A-AC31-69EEB2B96B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007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765B-3D2A-4833-9188-428F8D0E1DF9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BEC4B-9168-4E8A-AC31-69EEB2B96B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315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3765B-3D2A-4833-9188-428F8D0E1DF9}" type="datetimeFigureOut">
              <a:rPr lang="ru-RU" smtClean="0"/>
              <a:pPr/>
              <a:t>19.03.2021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BEC4B-9168-4E8A-AC31-69EEB2B96B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626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34" y="899159"/>
            <a:ext cx="5277394" cy="527739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950" y="2597983"/>
            <a:ext cx="4675642" cy="21366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4316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850" y="365124"/>
            <a:ext cx="10515600" cy="1325563"/>
          </a:xfrm>
        </p:spPr>
        <p:txBody>
          <a:bodyPr/>
          <a:lstStyle/>
          <a:p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ПРОФОРИЕНТАЦИЯ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2732" y="600203"/>
            <a:ext cx="135467" cy="855406"/>
          </a:xfrm>
          <a:prstGeom prst="rect">
            <a:avLst/>
          </a:prstGeom>
          <a:solidFill>
            <a:srgbClr val="8FCA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8FCAE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90348" y="2269658"/>
            <a:ext cx="15134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err="1" smtClean="0">
                <a:solidFill>
                  <a:srgbClr val="2A719D"/>
                </a:solidFill>
              </a:rPr>
              <a:t>Хакатон</a:t>
            </a:r>
            <a:r>
              <a:rPr lang="ru-RU" sz="2800" b="1" dirty="0" smtClean="0">
                <a:solidFill>
                  <a:srgbClr val="2A719D"/>
                </a:solidFill>
              </a:rPr>
              <a:t> </a:t>
            </a:r>
            <a:endParaRPr lang="en-US" sz="2800" b="1" dirty="0">
              <a:solidFill>
                <a:srgbClr val="2A719D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1085850" y="1935956"/>
            <a:ext cx="1238267" cy="1190625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Овал 15"/>
          <p:cNvSpPr/>
          <p:nvPr/>
        </p:nvSpPr>
        <p:spPr>
          <a:xfrm>
            <a:off x="1085850" y="3505795"/>
            <a:ext cx="1361513" cy="1361513"/>
          </a:xfrm>
          <a:prstGeom prst="ellipse">
            <a:avLst/>
          </a:prstGeom>
          <a:blipFill rotWithShape="0">
            <a:blip r:embed="rId4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Овал 16"/>
          <p:cNvSpPr/>
          <p:nvPr/>
        </p:nvSpPr>
        <p:spPr>
          <a:xfrm>
            <a:off x="1085850" y="5194240"/>
            <a:ext cx="1264285" cy="1264285"/>
          </a:xfrm>
          <a:prstGeom prst="ellipse">
            <a:avLst/>
          </a:prstGeom>
          <a:blipFill rotWithShape="0">
            <a:blip r:embed="rId5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Прямоугольник 17"/>
          <p:cNvSpPr/>
          <p:nvPr/>
        </p:nvSpPr>
        <p:spPr>
          <a:xfrm>
            <a:off x="2690348" y="3656812"/>
            <a:ext cx="2356992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2A719D"/>
                </a:solidFill>
              </a:rPr>
              <a:t>Ростовское </a:t>
            </a:r>
          </a:p>
          <a:p>
            <a:pPr lvl="0"/>
            <a:r>
              <a:rPr lang="en-US" sz="2800" b="1" dirty="0" smtClean="0">
                <a:solidFill>
                  <a:srgbClr val="2A719D"/>
                </a:solidFill>
              </a:rPr>
              <a:t>it-</a:t>
            </a:r>
            <a:r>
              <a:rPr lang="ru-RU" sz="2800" b="1" dirty="0" smtClean="0">
                <a:solidFill>
                  <a:srgbClr val="2A719D"/>
                </a:solidFill>
              </a:rPr>
              <a:t>сообщество</a:t>
            </a:r>
            <a:endParaRPr lang="ru-RU" sz="2800" b="1" dirty="0">
              <a:solidFill>
                <a:srgbClr val="2A719D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690348" y="5594472"/>
            <a:ext cx="34868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rgbClr val="2A719D"/>
                </a:solidFill>
              </a:rPr>
              <a:t>Лучший </a:t>
            </a:r>
            <a:r>
              <a:rPr lang="en-US" sz="2800" b="1" dirty="0" smtClean="0">
                <a:solidFill>
                  <a:srgbClr val="2A719D"/>
                </a:solidFill>
              </a:rPr>
              <a:t>IT-</a:t>
            </a:r>
            <a:r>
              <a:rPr lang="ru-RU" sz="2800" b="1" dirty="0" smtClean="0">
                <a:solidFill>
                  <a:srgbClr val="2A719D"/>
                </a:solidFill>
              </a:rPr>
              <a:t>проект РО</a:t>
            </a:r>
            <a:endParaRPr lang="ru-RU" sz="2800" b="1" dirty="0">
              <a:solidFill>
                <a:srgbClr val="2A719D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6888265" y="1762590"/>
            <a:ext cx="1171591" cy="1171591"/>
          </a:xfrm>
          <a:prstGeom prst="ellipse">
            <a:avLst/>
          </a:prstGeom>
          <a:blipFill rotWithShape="0">
            <a:blip r:embed="rId6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Овал 20"/>
          <p:cNvSpPr/>
          <p:nvPr/>
        </p:nvSpPr>
        <p:spPr>
          <a:xfrm>
            <a:off x="6888265" y="3507005"/>
            <a:ext cx="1171591" cy="1171591"/>
          </a:xfrm>
          <a:prstGeom prst="ellipse">
            <a:avLst/>
          </a:prstGeom>
          <a:blipFill rotWithShape="0">
            <a:blip r:embed="rId7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Овал 21"/>
          <p:cNvSpPr/>
          <p:nvPr/>
        </p:nvSpPr>
        <p:spPr>
          <a:xfrm>
            <a:off x="6888265" y="5194240"/>
            <a:ext cx="1171591" cy="1171591"/>
          </a:xfrm>
          <a:prstGeom prst="ellipse">
            <a:avLst/>
          </a:prstGeom>
          <a:blipFill rotWithShape="0">
            <a:blip r:embed="rId8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Прямоугольник 22"/>
          <p:cNvSpPr/>
          <p:nvPr/>
        </p:nvSpPr>
        <p:spPr>
          <a:xfrm>
            <a:off x="8507158" y="2118641"/>
            <a:ext cx="1538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2A719D"/>
                </a:solidFill>
              </a:rPr>
              <a:t>IT-</a:t>
            </a:r>
            <a:r>
              <a:rPr lang="ru-RU" sz="2800" b="1" dirty="0" smtClean="0">
                <a:solidFill>
                  <a:srgbClr val="2A719D"/>
                </a:solidFill>
              </a:rPr>
              <a:t>ГРАНЬ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8507158" y="3505795"/>
            <a:ext cx="22162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>
                <a:solidFill>
                  <a:srgbClr val="2A719D"/>
                </a:solidFill>
              </a:rPr>
              <a:t>Проектная </a:t>
            </a:r>
          </a:p>
          <a:p>
            <a:pPr lvl="0"/>
            <a:r>
              <a:rPr lang="ru-RU" sz="2800" b="1" dirty="0" smtClean="0">
                <a:solidFill>
                  <a:srgbClr val="2A719D"/>
                </a:solidFill>
              </a:rPr>
              <a:t>лаборатория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8513120" y="5165665"/>
            <a:ext cx="286405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err="1" smtClean="0">
                <a:solidFill>
                  <a:srgbClr val="2A719D"/>
                </a:solidFill>
              </a:rPr>
              <a:t>Внутривузовские</a:t>
            </a:r>
            <a:endParaRPr lang="ru-RU" sz="2800" b="1" dirty="0" smtClean="0">
              <a:solidFill>
                <a:srgbClr val="2A719D"/>
              </a:solidFill>
            </a:endParaRPr>
          </a:p>
          <a:p>
            <a:pPr lvl="0"/>
            <a:r>
              <a:rPr lang="ru-RU" sz="2800" b="1" dirty="0" smtClean="0">
                <a:solidFill>
                  <a:srgbClr val="2A719D"/>
                </a:solidFill>
              </a:rPr>
              <a:t>проекты</a:t>
            </a:r>
          </a:p>
        </p:txBody>
      </p:sp>
    </p:spTree>
    <p:extLst>
      <p:ext uri="{BB962C8B-B14F-4D97-AF65-F5344CB8AC3E}">
        <p14:creationId xmlns="" xmlns:p14="http://schemas.microsoft.com/office/powerpoint/2010/main" val="292897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850" y="365124"/>
            <a:ext cx="10515600" cy="1325563"/>
          </a:xfrm>
        </p:spPr>
        <p:txBody>
          <a:bodyPr/>
          <a:lstStyle/>
          <a:p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НАПРАВЛЕНИЯ РАЗВИТИЯ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2732" y="600203"/>
            <a:ext cx="135467" cy="855406"/>
          </a:xfrm>
          <a:prstGeom prst="rect">
            <a:avLst/>
          </a:prstGeom>
          <a:solidFill>
            <a:srgbClr val="8FCA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8FCAE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79081" y="1962579"/>
            <a:ext cx="4131196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Виртуальная и </a:t>
            </a:r>
            <a:b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дополненная реальность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79081" y="3344640"/>
            <a:ext cx="27641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WEB-</a:t>
            </a:r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разработка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670169" y="4295814"/>
            <a:ext cx="41401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Мобильные приложения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243014" y="2044209"/>
            <a:ext cx="25012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Робототехника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243014" y="3173997"/>
            <a:ext cx="2825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Интернет вещей 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243014" y="4140913"/>
            <a:ext cx="43079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Искусственный интеллект 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5850" y="1912113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8FCAEF"/>
                </a:solidFill>
              </a:rPr>
              <a:t>1</a:t>
            </a:r>
            <a:endParaRPr lang="ru-RU" sz="6000" b="1" dirty="0">
              <a:solidFill>
                <a:srgbClr val="8FCAE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14986" y="312525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8FCAEF"/>
                </a:solidFill>
              </a:rPr>
              <a:t>2</a:t>
            </a:r>
            <a:endParaRPr lang="ru-RU" sz="6000" b="1" dirty="0">
              <a:solidFill>
                <a:srgbClr val="8FCAEF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44332" y="4049592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8FCAEF"/>
                </a:solidFill>
              </a:rPr>
              <a:t>3</a:t>
            </a:r>
            <a:endParaRPr lang="ru-RU" sz="6000" b="1" dirty="0">
              <a:solidFill>
                <a:srgbClr val="8FCAEF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68818" y="1912542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8FCAEF"/>
                </a:solidFill>
              </a:rPr>
              <a:t>4</a:t>
            </a:r>
            <a:endParaRPr lang="ru-RU" sz="6000" b="1" dirty="0">
              <a:solidFill>
                <a:srgbClr val="8FCAE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668818" y="2927776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8FCAEF"/>
                </a:solidFill>
              </a:rPr>
              <a:t>5</a:t>
            </a:r>
            <a:endParaRPr lang="ru-RU" sz="6000" b="1" dirty="0">
              <a:solidFill>
                <a:srgbClr val="8FCAE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68818" y="3867860"/>
            <a:ext cx="57419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8FCAEF"/>
                </a:solidFill>
              </a:rPr>
              <a:t>6</a:t>
            </a:r>
            <a:endParaRPr lang="ru-RU" sz="6000" b="1" dirty="0">
              <a:solidFill>
                <a:srgbClr val="8FCAE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164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459" y="444168"/>
            <a:ext cx="4825219" cy="482521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9600" y="2025318"/>
            <a:ext cx="4275025" cy="195358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47774" y="4895761"/>
            <a:ext cx="102584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Адрес: 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г. Ростов-на-Дону, ул. Большая Садовая 69, кабинет 305</a:t>
            </a:r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Тел: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+7 863-240-24-92	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       Сайт: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ktib-rsue.ru      </a:t>
            </a:r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ВК: </a:t>
            </a:r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vk.com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/</a:t>
            </a:r>
            <a:r>
              <a:rPr lang="ru-RU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ktiib</a:t>
            </a: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Декан Тищенко Евгений Николаевич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: </a:t>
            </a: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+7 928 144 04 03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517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850" y="365124"/>
            <a:ext cx="10515600" cy="1325563"/>
          </a:xfrm>
        </p:spPr>
        <p:txBody>
          <a:bodyPr/>
          <a:lstStyle/>
          <a:p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НАПРАВЛЕНИЯ ПОДГОТОВКИ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2918" y="1808975"/>
            <a:ext cx="5170714" cy="2412546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Информационные системы и технологии </a:t>
            </a:r>
          </a:p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Прикладная информатика </a:t>
            </a:r>
          </a:p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Программная инженерия</a:t>
            </a:r>
          </a:p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Прикладная математика и информатика</a:t>
            </a:r>
          </a:p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Фундаментальная информатика и информационные технологии</a:t>
            </a:r>
          </a:p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Информационная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безопасность</a:t>
            </a:r>
          </a:p>
          <a:p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2732" y="600203"/>
            <a:ext cx="135467" cy="855406"/>
          </a:xfrm>
          <a:prstGeom prst="rect">
            <a:avLst/>
          </a:prstGeom>
          <a:solidFill>
            <a:srgbClr val="8FCA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8FCAEF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039212" y="2278053"/>
            <a:ext cx="4312465" cy="10015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chemeClr val="accent1"/>
                </a:solidFill>
              </a:rPr>
              <a:t>русский язык, математика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физика, информатика и ИКТ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иностранный язык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14928" y="1584692"/>
            <a:ext cx="70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ЕГЭ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>
            <a:off x="6508408" y="1690687"/>
            <a:ext cx="64227" cy="4785534"/>
          </a:xfrm>
          <a:prstGeom prst="rect">
            <a:avLst/>
          </a:prstGeom>
          <a:solidFill>
            <a:srgbClr val="8FCA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8FCAEF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5400000">
            <a:off x="6105543" y="-545100"/>
            <a:ext cx="50761" cy="10090150"/>
          </a:xfrm>
          <a:prstGeom prst="rect">
            <a:avLst/>
          </a:prstGeom>
          <a:solidFill>
            <a:srgbClr val="8FCA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8FCAEF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60917" y="5225033"/>
            <a:ext cx="27657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79388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Бизнес-информатика</a:t>
            </a: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7039211" y="4946108"/>
            <a:ext cx="4312465" cy="131614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chemeClr val="accent1"/>
                </a:solidFill>
              </a:rPr>
              <a:t>русский язык, математика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информатика и ИКТ, обществознание, история, география, иностранный язык</a:t>
            </a:r>
          </a:p>
        </p:txBody>
      </p:sp>
    </p:spTree>
    <p:extLst>
      <p:ext uri="{BB962C8B-B14F-4D97-AF65-F5344CB8AC3E}">
        <p14:creationId xmlns="" xmlns:p14="http://schemas.microsoft.com/office/powerpoint/2010/main" val="371346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850" y="365124"/>
            <a:ext cx="10515600" cy="1325563"/>
          </a:xfrm>
        </p:spPr>
        <p:txBody>
          <a:bodyPr/>
          <a:lstStyle/>
          <a:p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ИНФОРМАЦИОННЫЕ СИСТЕМЫ И ТЕХНОЛОГИИ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5850" y="2001413"/>
            <a:ext cx="6461856" cy="241254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1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этому направлению готовят специалистов:</a:t>
            </a:r>
          </a:p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разработке, внедрению, администрированию компьютерных систем и сетей;</a:t>
            </a:r>
          </a:p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разработке, системной интеграции программных средств и технологий в различных областях;</a:t>
            </a:r>
          </a:p>
          <a:p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созданию и эксплуатации компьютерных информационно-управляющих систем в бизнесе, банковском деле, рекламе, учреждениях административного управления, телекоммуникациях, науке и образовании.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2732" y="600203"/>
            <a:ext cx="135467" cy="855406"/>
          </a:xfrm>
          <a:prstGeom prst="rect">
            <a:avLst/>
          </a:prstGeom>
          <a:solidFill>
            <a:srgbClr val="8FCA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8FCAEF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772637" y="2553471"/>
            <a:ext cx="4312465" cy="1201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математика (профильная)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русский язык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физика, информатика и ИКТ, иностранный язык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72637" y="1899017"/>
            <a:ext cx="70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ЕГЭ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1085850" y="4604890"/>
            <a:ext cx="4071082" cy="100158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Информация по телефону: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8-904-505-29-51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Щербаков Сергей Михайлович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72637" y="4417843"/>
            <a:ext cx="23861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2A719D"/>
                </a:solidFill>
              </a:rPr>
              <a:t>БЮДЖЕТНЫХ </a:t>
            </a:r>
            <a:endParaRPr lang="en-US" sz="2800" b="1" dirty="0" smtClean="0">
              <a:solidFill>
                <a:srgbClr val="2A719D"/>
              </a:solidFill>
            </a:endParaRPr>
          </a:p>
          <a:p>
            <a:r>
              <a:rPr lang="ru-RU" sz="2800" b="1" dirty="0" smtClean="0">
                <a:solidFill>
                  <a:srgbClr val="2A719D"/>
                </a:solidFill>
              </a:rPr>
              <a:t>МЕСТ</a:t>
            </a:r>
            <a:r>
              <a:rPr lang="en-US" sz="2800" b="1" dirty="0" smtClean="0">
                <a:solidFill>
                  <a:srgbClr val="2A719D"/>
                </a:solidFill>
              </a:rPr>
              <a:t>: </a:t>
            </a:r>
            <a:r>
              <a:rPr lang="ru-RU" sz="2800" b="1" dirty="0" smtClean="0">
                <a:solidFill>
                  <a:srgbClr val="2A719D"/>
                </a:solidFill>
              </a:rPr>
              <a:t>31</a:t>
            </a:r>
          </a:p>
        </p:txBody>
      </p:sp>
    </p:spTree>
    <p:extLst>
      <p:ext uri="{BB962C8B-B14F-4D97-AF65-F5344CB8AC3E}">
        <p14:creationId xmlns="" xmlns:p14="http://schemas.microsoft.com/office/powerpoint/2010/main" val="294304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850" y="365124"/>
            <a:ext cx="10515600" cy="1325563"/>
          </a:xfrm>
        </p:spPr>
        <p:txBody>
          <a:bodyPr/>
          <a:lstStyle/>
          <a:p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ИНФОРМАЦИОННАЯ БЕЗОПАСНОСТЬ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5850" y="2001413"/>
            <a:ext cx="6461856" cy="2412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этому направлению готовят специалистов: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специалистов по информационной безопасности 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руководителей отделов информационной безопасности в органах власти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проектировщиков защищенных информационных систем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2732" y="600203"/>
            <a:ext cx="135467" cy="855406"/>
          </a:xfrm>
          <a:prstGeom prst="rect">
            <a:avLst/>
          </a:prstGeom>
          <a:solidFill>
            <a:srgbClr val="8FCA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8FCAEF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772637" y="2553470"/>
            <a:ext cx="4312465" cy="10015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математика (профильная)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русский язык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физика, информатика и ИКТ, иностранный язык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72637" y="1899017"/>
            <a:ext cx="70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ЕГЭ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1085850" y="4604890"/>
            <a:ext cx="4071082" cy="100158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Информация по телефону: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8-908-194-24-71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Ефимова Елена Владимировна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72637" y="4417843"/>
            <a:ext cx="23861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2A719D"/>
                </a:solidFill>
              </a:rPr>
              <a:t>БЮДЖЕТНЫХ </a:t>
            </a:r>
            <a:endParaRPr lang="en-US" sz="2800" b="1" dirty="0" smtClean="0">
              <a:solidFill>
                <a:srgbClr val="2A719D"/>
              </a:solidFill>
            </a:endParaRPr>
          </a:p>
          <a:p>
            <a:r>
              <a:rPr lang="ru-RU" sz="2800" b="1" dirty="0" smtClean="0">
                <a:solidFill>
                  <a:srgbClr val="2A719D"/>
                </a:solidFill>
              </a:rPr>
              <a:t>МЕСТ</a:t>
            </a:r>
            <a:r>
              <a:rPr lang="en-US" sz="2800" b="1" dirty="0" smtClean="0">
                <a:solidFill>
                  <a:srgbClr val="2A719D"/>
                </a:solidFill>
              </a:rPr>
              <a:t>: </a:t>
            </a:r>
            <a:r>
              <a:rPr lang="ru-RU" sz="2800" b="1" dirty="0" smtClean="0">
                <a:solidFill>
                  <a:srgbClr val="2A719D"/>
                </a:solidFill>
              </a:rPr>
              <a:t>45</a:t>
            </a:r>
          </a:p>
        </p:txBody>
      </p:sp>
    </p:spTree>
    <p:extLst>
      <p:ext uri="{BB962C8B-B14F-4D97-AF65-F5344CB8AC3E}">
        <p14:creationId xmlns="" xmlns:p14="http://schemas.microsoft.com/office/powerpoint/2010/main" val="392382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850" y="365124"/>
            <a:ext cx="10515600" cy="1325563"/>
          </a:xfrm>
        </p:spPr>
        <p:txBody>
          <a:bodyPr/>
          <a:lstStyle/>
          <a:p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ПРИКЛАДНАЯ ИНФОРМАТИКА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5850" y="1991888"/>
            <a:ext cx="6461856" cy="2412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этому направлению готовят специалистов: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системных аналитиков 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системных интеграторов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разработчиков бизнес-приложений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специалистов в области создания и эксплуатации информационных систем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2732" y="600203"/>
            <a:ext cx="135467" cy="855406"/>
          </a:xfrm>
          <a:prstGeom prst="rect">
            <a:avLst/>
          </a:prstGeom>
          <a:solidFill>
            <a:srgbClr val="8FCA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8FCAEF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772637" y="2548708"/>
            <a:ext cx="4312465" cy="10015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математика (профильная)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русский язык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физика, информатика и ИКТ, иностранный язык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72637" y="1889492"/>
            <a:ext cx="70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ЕГЭ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1085850" y="4595365"/>
            <a:ext cx="4071082" cy="100158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Информация по телефону: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8-904-505-29-51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Щербаков Сергей Михайлович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72637" y="4408318"/>
            <a:ext cx="23861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2A719D"/>
                </a:solidFill>
              </a:rPr>
              <a:t>БЮДЖЕТНЫХ </a:t>
            </a:r>
            <a:endParaRPr lang="en-US" sz="2800" b="1" dirty="0" smtClean="0">
              <a:solidFill>
                <a:srgbClr val="2A719D"/>
              </a:solidFill>
            </a:endParaRPr>
          </a:p>
          <a:p>
            <a:r>
              <a:rPr lang="ru-RU" sz="2800" b="1" dirty="0" smtClean="0">
                <a:solidFill>
                  <a:srgbClr val="2A719D"/>
                </a:solidFill>
              </a:rPr>
              <a:t>МЕСТ</a:t>
            </a:r>
            <a:r>
              <a:rPr lang="en-US" sz="2800" b="1" dirty="0" smtClean="0">
                <a:solidFill>
                  <a:srgbClr val="2A719D"/>
                </a:solidFill>
              </a:rPr>
              <a:t>:</a:t>
            </a:r>
            <a:r>
              <a:rPr lang="ru-RU" sz="2800" b="1" dirty="0" smtClean="0">
                <a:solidFill>
                  <a:srgbClr val="2A719D"/>
                </a:solidFill>
              </a:rPr>
              <a:t> </a:t>
            </a:r>
            <a:r>
              <a:rPr lang="en-US" sz="2800" b="1" dirty="0" smtClean="0">
                <a:solidFill>
                  <a:srgbClr val="2A719D"/>
                </a:solidFill>
              </a:rPr>
              <a:t>3</a:t>
            </a:r>
            <a:r>
              <a:rPr lang="ru-RU" sz="2800" b="1" dirty="0" smtClean="0">
                <a:solidFill>
                  <a:srgbClr val="2A719D"/>
                </a:solidFill>
              </a:rPr>
              <a:t>1</a:t>
            </a:r>
          </a:p>
        </p:txBody>
      </p:sp>
    </p:spTree>
    <p:extLst>
      <p:ext uri="{BB962C8B-B14F-4D97-AF65-F5344CB8AC3E}">
        <p14:creationId xmlns="" xmlns:p14="http://schemas.microsoft.com/office/powerpoint/2010/main" val="227529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850" y="365124"/>
            <a:ext cx="10515600" cy="1325563"/>
          </a:xfrm>
        </p:spPr>
        <p:txBody>
          <a:bodyPr>
            <a:normAutofit/>
          </a:bodyPr>
          <a:lstStyle/>
          <a:p>
            <a:r>
              <a:rPr lang="ru-RU" altLang="ru-RU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ПРИКЛАДНАЯ МАТЕМАТИКА И ИНФОРМАТИКА, </a:t>
            </a:r>
            <a:r>
              <a:rPr lang="ru-RU" altLang="ru-RU" sz="2400" b="1" dirty="0" smtClean="0">
                <a:solidFill>
                  <a:srgbClr val="0070C0"/>
                </a:solidFill>
              </a:rPr>
              <a:t>направленность «Математическое и программное обеспечение систем искусственного интеллекта»</a:t>
            </a:r>
            <a:endParaRPr lang="ru-RU" altLang="ru-RU" sz="3600" b="1" dirty="0" smtClean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5850" y="1773381"/>
            <a:ext cx="6461856" cy="28029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этому направлению готовят специалистов: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бизнес-аналитиков </a:t>
            </a:r>
          </a:p>
          <a:p>
            <a:pPr>
              <a:buFont typeface="Wingdings" pitchFamily="2" charset="2"/>
              <a:buChar char="§"/>
            </a:pPr>
            <a:r>
              <a:rPr lang="en-US" sz="1600" dirty="0" smtClean="0">
                <a:latin typeface="+mj-lt"/>
              </a:rPr>
              <a:t>Data </a:t>
            </a:r>
            <a:r>
              <a:rPr lang="en-US" sz="1600" dirty="0">
                <a:latin typeface="+mj-lt"/>
              </a:rPr>
              <a:t>Scientist (</a:t>
            </a:r>
            <a:r>
              <a:rPr lang="ru-RU" sz="1600" dirty="0" smtClean="0">
                <a:latin typeface="+mj-lt"/>
              </a:rPr>
              <a:t>специалистов </a:t>
            </a:r>
            <a:r>
              <a:rPr lang="ru-RU" sz="1600" dirty="0">
                <a:latin typeface="+mj-lt"/>
              </a:rPr>
              <a:t>по работе с данными</a:t>
            </a:r>
            <a:r>
              <a:rPr lang="en-US" sz="1600" dirty="0">
                <a:latin typeface="+mj-lt"/>
              </a:rPr>
              <a:t>)</a:t>
            </a:r>
            <a:r>
              <a:rPr lang="ru-RU" sz="1600" dirty="0">
                <a:latin typeface="+mj-lt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>
                <a:latin typeface="+mj-lt"/>
              </a:rPr>
              <a:t>и</a:t>
            </a:r>
            <a:r>
              <a:rPr lang="ru-RU" sz="1600" dirty="0" smtClean="0">
                <a:latin typeface="+mj-lt"/>
              </a:rPr>
              <a:t>нженеров </a:t>
            </a:r>
            <a:r>
              <a:rPr lang="ru-RU" sz="1600" dirty="0">
                <a:latin typeface="+mj-lt"/>
              </a:rPr>
              <a:t>– </a:t>
            </a:r>
            <a:r>
              <a:rPr lang="ru-RU" sz="1600" dirty="0" smtClean="0">
                <a:latin typeface="+mj-lt"/>
              </a:rPr>
              <a:t>разработчиков  систем искусственного </a:t>
            </a:r>
            <a:r>
              <a:rPr lang="ru-RU" sz="1600" dirty="0">
                <a:latin typeface="+mj-lt"/>
              </a:rPr>
              <a:t>интеллекта.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>
                <a:latin typeface="+mj-lt"/>
              </a:rPr>
              <a:t>п</a:t>
            </a:r>
            <a:r>
              <a:rPr lang="ru-RU" sz="1600" dirty="0" smtClean="0">
                <a:latin typeface="+mj-lt"/>
              </a:rPr>
              <a:t>рограммистов, системных администраторов.</a:t>
            </a:r>
            <a:endParaRPr lang="ru-RU" sz="1600" dirty="0">
              <a:latin typeface="+mj-lt"/>
            </a:endParaRPr>
          </a:p>
          <a:p>
            <a:pPr>
              <a:buFont typeface="Wingdings" pitchFamily="2" charset="2"/>
              <a:buChar char="§"/>
            </a:pPr>
            <a:r>
              <a:rPr lang="ru-RU" sz="1600" dirty="0" smtClean="0">
                <a:latin typeface="+mj-lt"/>
              </a:rPr>
              <a:t>специалистов </a:t>
            </a:r>
            <a:r>
              <a:rPr lang="ru-RU" sz="1600" dirty="0">
                <a:latin typeface="+mj-lt"/>
              </a:rPr>
              <a:t>по обучению машин</a:t>
            </a:r>
            <a:r>
              <a:rPr lang="ru-RU" sz="1600" dirty="0" smtClean="0">
                <a:latin typeface="+mj-lt"/>
              </a:rPr>
              <a:t>.</a:t>
            </a:r>
          </a:p>
          <a:p>
            <a:pPr>
              <a:buFont typeface="Wingdings" pitchFamily="2" charset="2"/>
              <a:buChar char="§"/>
            </a:pPr>
            <a:r>
              <a:rPr lang="ru-RU" sz="1600" dirty="0">
                <a:latin typeface="+mj-lt"/>
              </a:rPr>
              <a:t>с</a:t>
            </a:r>
            <a:r>
              <a:rPr lang="ru-RU" sz="1600" dirty="0" smtClean="0">
                <a:latin typeface="+mj-lt"/>
              </a:rPr>
              <a:t>пециалистов по применению систем ИИ в  различных отраслях экономики.</a:t>
            </a:r>
          </a:p>
          <a:p>
            <a:pPr>
              <a:buFont typeface="Wingdings" pitchFamily="2" charset="2"/>
              <a:buChar char="§"/>
            </a:pP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2732" y="600203"/>
            <a:ext cx="135467" cy="855406"/>
          </a:xfrm>
          <a:prstGeom prst="rect">
            <a:avLst/>
          </a:prstGeom>
          <a:solidFill>
            <a:srgbClr val="8FCA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8FCAEF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772637" y="2509629"/>
            <a:ext cx="4312465" cy="10015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математика (профильная)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русский язык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физика, информатика и ИКТ, иностранный язык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72637" y="1870442"/>
            <a:ext cx="70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ЕГЭ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1085850" y="4576315"/>
            <a:ext cx="4071082" cy="100158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Информация по телефону: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8-9185584539 </a:t>
            </a:r>
          </a:p>
          <a:p>
            <a:pPr marL="0" indent="0">
              <a:buNone/>
            </a:pPr>
            <a:r>
              <a:rPr lang="ru-RU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Стрюков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Михаил Борисович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29247" y="4389699"/>
            <a:ext cx="459677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2A719D"/>
                </a:solidFill>
              </a:rPr>
              <a:t>БЮДЖЕТНЫХ </a:t>
            </a:r>
            <a:endParaRPr lang="en-US" sz="2800" b="1" dirty="0" smtClean="0">
              <a:solidFill>
                <a:srgbClr val="2A719D"/>
              </a:solidFill>
            </a:endParaRPr>
          </a:p>
          <a:p>
            <a:r>
              <a:rPr lang="ru-RU" sz="2800" b="1" dirty="0" smtClean="0">
                <a:solidFill>
                  <a:srgbClr val="2A719D"/>
                </a:solidFill>
              </a:rPr>
              <a:t>МЕСТ</a:t>
            </a:r>
            <a:r>
              <a:rPr lang="en-US" sz="2800" b="1" dirty="0" smtClean="0">
                <a:solidFill>
                  <a:srgbClr val="2A719D"/>
                </a:solidFill>
              </a:rPr>
              <a:t>:</a:t>
            </a:r>
            <a:r>
              <a:rPr lang="ru-RU" sz="2800" b="1" dirty="0" smtClean="0">
                <a:solidFill>
                  <a:srgbClr val="2A719D"/>
                </a:solidFill>
              </a:rPr>
              <a:t> 20 </a:t>
            </a:r>
            <a:r>
              <a:rPr lang="en-US" sz="2800" b="1" dirty="0" smtClean="0">
                <a:solidFill>
                  <a:srgbClr val="2A719D"/>
                </a:solidFill>
              </a:rPr>
              <a:t>+ 14 </a:t>
            </a:r>
            <a:r>
              <a:rPr lang="ru-RU" sz="2800" b="1" dirty="0" smtClean="0">
                <a:solidFill>
                  <a:srgbClr val="2A719D"/>
                </a:solidFill>
              </a:rPr>
              <a:t>очно-заочной </a:t>
            </a:r>
            <a:endParaRPr lang="en-US" sz="2800" b="1" dirty="0" smtClean="0">
              <a:solidFill>
                <a:srgbClr val="2A719D"/>
              </a:solidFill>
            </a:endParaRPr>
          </a:p>
          <a:p>
            <a:r>
              <a:rPr lang="ru-RU" sz="2800" b="1" dirty="0" smtClean="0">
                <a:solidFill>
                  <a:srgbClr val="2A719D"/>
                </a:solidFill>
              </a:rPr>
              <a:t>формы</a:t>
            </a:r>
          </a:p>
        </p:txBody>
      </p:sp>
    </p:spTree>
    <p:extLst>
      <p:ext uri="{BB962C8B-B14F-4D97-AF65-F5344CB8AC3E}">
        <p14:creationId xmlns:p14="http://schemas.microsoft.com/office/powerpoint/2010/main" xmlns="" val="113472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850" y="365124"/>
            <a:ext cx="10515600" cy="1325563"/>
          </a:xfrm>
        </p:spPr>
        <p:txBody>
          <a:bodyPr/>
          <a:lstStyle/>
          <a:p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ПРОГРАММНАЯ ИНЖЕНЕРИЯ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5850" y="1991888"/>
            <a:ext cx="6461856" cy="2412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этому направлению готовят специалистов:</a:t>
            </a:r>
          </a:p>
          <a:p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web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-разработчиков 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разработчиков мобильных приложений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разработчиков бизнес-приложений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проектировщиков информационных  систем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2732" y="600203"/>
            <a:ext cx="135467" cy="855406"/>
          </a:xfrm>
          <a:prstGeom prst="rect">
            <a:avLst/>
          </a:prstGeom>
          <a:solidFill>
            <a:srgbClr val="8FCA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8FCAEF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772637" y="2548708"/>
            <a:ext cx="4312465" cy="10015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математика (профильная)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русский язык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физика, информатика и ИКТ, иностранный язык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72637" y="1889492"/>
            <a:ext cx="70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ЕГЭ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1085850" y="4595365"/>
            <a:ext cx="4071082" cy="100158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Информация по телефону: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8-908-194-24-71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Ефимова Елена Владимировна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72637" y="4408318"/>
            <a:ext cx="23861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2A719D"/>
                </a:solidFill>
              </a:rPr>
              <a:t>БЮДЖЕТНЫХ </a:t>
            </a:r>
            <a:endParaRPr lang="en-US" sz="2800" b="1" dirty="0" smtClean="0">
              <a:solidFill>
                <a:srgbClr val="2A719D"/>
              </a:solidFill>
            </a:endParaRPr>
          </a:p>
          <a:p>
            <a:r>
              <a:rPr lang="ru-RU" sz="2800" b="1" dirty="0" smtClean="0">
                <a:solidFill>
                  <a:srgbClr val="2A719D"/>
                </a:solidFill>
              </a:rPr>
              <a:t>МЕСТ</a:t>
            </a:r>
            <a:r>
              <a:rPr lang="en-US" sz="2800" b="1" dirty="0" smtClean="0">
                <a:solidFill>
                  <a:srgbClr val="2A719D"/>
                </a:solidFill>
              </a:rPr>
              <a:t>:</a:t>
            </a:r>
            <a:r>
              <a:rPr lang="ru-RU" sz="2800" b="1" dirty="0" smtClean="0">
                <a:solidFill>
                  <a:srgbClr val="2A719D"/>
                </a:solidFill>
              </a:rPr>
              <a:t> </a:t>
            </a:r>
            <a:r>
              <a:rPr lang="en-US" sz="2800" b="1" dirty="0" smtClean="0">
                <a:solidFill>
                  <a:srgbClr val="2A719D"/>
                </a:solidFill>
              </a:rPr>
              <a:t>33</a:t>
            </a:r>
            <a:endParaRPr lang="ru-RU" sz="2800" b="1" dirty="0" smtClean="0">
              <a:solidFill>
                <a:srgbClr val="2A719D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591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850" y="365124"/>
            <a:ext cx="10515600" cy="1325563"/>
          </a:xfrm>
        </p:spPr>
        <p:txBody>
          <a:bodyPr/>
          <a:lstStyle/>
          <a:p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БИЗНЕС-ИНФОРМАТИКА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5850" y="1991888"/>
            <a:ext cx="6461856" cy="2412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этому направлению готовят специалистов: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бизнес-аналитиков 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специалистов по внедрению информационных систем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специалистов по работе с клиентами в IT-компаниях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2732" y="600203"/>
            <a:ext cx="135467" cy="855406"/>
          </a:xfrm>
          <a:prstGeom prst="rect">
            <a:avLst/>
          </a:prstGeom>
          <a:solidFill>
            <a:srgbClr val="8FCA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8FCAEF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772637" y="2548708"/>
            <a:ext cx="4312465" cy="10015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математика (профильная)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русский язык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информатика и ИКТ, обществознание, история, география, иностранный язык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72637" y="1889492"/>
            <a:ext cx="70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ЕГЭ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1085850" y="4595365"/>
            <a:ext cx="4071082" cy="100158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Информация по телефону: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8-908-194-24-71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Ефимова Елена Владимировна</a:t>
            </a:r>
          </a:p>
        </p:txBody>
      </p:sp>
    </p:spTree>
    <p:extLst>
      <p:ext uri="{BB962C8B-B14F-4D97-AF65-F5344CB8AC3E}">
        <p14:creationId xmlns="" xmlns:p14="http://schemas.microsoft.com/office/powerpoint/2010/main" val="165517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850" y="365124"/>
            <a:ext cx="10515600" cy="1325563"/>
          </a:xfrm>
        </p:spPr>
        <p:txBody>
          <a:bodyPr/>
          <a:lstStyle/>
          <a:p>
            <a:r>
              <a:rPr lang="ru-RU" alt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ФУНДАМЕНТАЛЬНАЯ ИНФОРМАТИКА И ИНФОРМАЦИОННЫЕ ТЕХНОЛОГИИ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5850" y="1991888"/>
            <a:ext cx="6461856" cy="24125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этому направлению готовят специалистов:</a:t>
            </a:r>
          </a:p>
          <a:p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-аналитиков 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системных администраторов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разработчиков программного обеспечения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02732" y="600203"/>
            <a:ext cx="135467" cy="855406"/>
          </a:xfrm>
          <a:prstGeom prst="rect">
            <a:avLst/>
          </a:prstGeom>
          <a:solidFill>
            <a:srgbClr val="8FCA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8FCAEF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772637" y="2548708"/>
            <a:ext cx="4312465" cy="100158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математика (профильная)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русский язык</a:t>
            </a:r>
          </a:p>
          <a:p>
            <a:pPr marL="0" indent="0">
              <a:buNone/>
            </a:pP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физика, информатика и ИКТ, иностранный язык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72637" y="1889492"/>
            <a:ext cx="7088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ЕГЭ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1085850" y="4595365"/>
            <a:ext cx="4071082" cy="1001589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Информация по телефону: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8-904-505-29-51 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Щербаков Сергей Михайлович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72637" y="4408318"/>
            <a:ext cx="388824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2A719D"/>
                </a:solidFill>
              </a:rPr>
              <a:t>БЮДЖЕТНЫХ </a:t>
            </a:r>
            <a:endParaRPr lang="en-US" sz="2800" b="1" dirty="0" smtClean="0">
              <a:solidFill>
                <a:srgbClr val="2A719D"/>
              </a:solidFill>
            </a:endParaRPr>
          </a:p>
          <a:p>
            <a:r>
              <a:rPr lang="ru-RU" sz="2800" b="1" dirty="0" smtClean="0">
                <a:solidFill>
                  <a:srgbClr val="2A719D"/>
                </a:solidFill>
              </a:rPr>
              <a:t>МЕСТ</a:t>
            </a:r>
            <a:r>
              <a:rPr lang="en-US" sz="2800" b="1" dirty="0" smtClean="0">
                <a:solidFill>
                  <a:srgbClr val="2A719D"/>
                </a:solidFill>
              </a:rPr>
              <a:t>:</a:t>
            </a:r>
            <a:r>
              <a:rPr lang="ru-RU" sz="2800" b="1" dirty="0" smtClean="0">
                <a:solidFill>
                  <a:srgbClr val="2A719D"/>
                </a:solidFill>
              </a:rPr>
              <a:t> </a:t>
            </a:r>
            <a:r>
              <a:rPr lang="en-US" sz="2800" b="1" dirty="0" smtClean="0">
                <a:solidFill>
                  <a:srgbClr val="2A719D"/>
                </a:solidFill>
              </a:rPr>
              <a:t>10 </a:t>
            </a:r>
            <a:r>
              <a:rPr lang="ru-RU" sz="2800" b="1" dirty="0" smtClean="0">
                <a:solidFill>
                  <a:srgbClr val="2A719D"/>
                </a:solidFill>
              </a:rPr>
              <a:t>очно-заочной </a:t>
            </a:r>
          </a:p>
          <a:p>
            <a:r>
              <a:rPr lang="ru-RU" sz="2800" b="1" dirty="0" smtClean="0">
                <a:solidFill>
                  <a:srgbClr val="2A719D"/>
                </a:solidFill>
              </a:rPr>
              <a:t>формы обучения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91328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533</Words>
  <Application>Microsoft Office PowerPoint</Application>
  <PresentationFormat>Произвольный</PresentationFormat>
  <Paragraphs>150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НАПРАВЛЕНИЯ ПОДГОТОВКИ</vt:lpstr>
      <vt:lpstr>ИНФОРМАЦИОННЫЕ СИСТЕМЫ И ТЕХНОЛОГИИ</vt:lpstr>
      <vt:lpstr>ИНФОРМАЦИОННАЯ БЕЗОПАСНОСТЬ</vt:lpstr>
      <vt:lpstr>ПРИКЛАДНАЯ ИНФОРМАТИКА</vt:lpstr>
      <vt:lpstr>ПРИКЛАДНАЯ МАТЕМАТИКА И ИНФОРМАТИКА, направленность «Математическое и программное обеспечение систем искусственного интеллекта»</vt:lpstr>
      <vt:lpstr>ПРОГРАММНАЯ ИНЖЕНЕРИЯ</vt:lpstr>
      <vt:lpstr>БИЗНЕС-ИНФОРМАТИКА</vt:lpstr>
      <vt:lpstr>ФУНДАМЕНТАЛЬНАЯ ИНФОРМАТИКА И ИНФОРМАЦИОННЫЕ ТЕХНОЛОГИИ</vt:lpstr>
      <vt:lpstr>ПРОФОРИЕНТАЦИЯ</vt:lpstr>
      <vt:lpstr>НАПРАВЛЕНИЯ РАЗВИТИЯ</vt:lpstr>
      <vt:lpstr>Слайд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А. В. Рипка</dc:creator>
  <cp:lastModifiedBy>Евгений Н. Тищенко</cp:lastModifiedBy>
  <cp:revision>13</cp:revision>
  <dcterms:created xsi:type="dcterms:W3CDTF">2019-10-04T11:00:59Z</dcterms:created>
  <dcterms:modified xsi:type="dcterms:W3CDTF">2021-03-19T11:56:20Z</dcterms:modified>
</cp:coreProperties>
</file>